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84" r:id="rId3"/>
    <p:sldId id="259" r:id="rId4"/>
    <p:sldId id="257" r:id="rId5"/>
    <p:sldId id="261" r:id="rId6"/>
    <p:sldId id="271" r:id="rId7"/>
    <p:sldId id="262" r:id="rId8"/>
    <p:sldId id="263" r:id="rId9"/>
    <p:sldId id="264" r:id="rId10"/>
    <p:sldId id="266" r:id="rId11"/>
    <p:sldId id="265" r:id="rId12"/>
    <p:sldId id="269" r:id="rId13"/>
    <p:sldId id="275" r:id="rId14"/>
    <p:sldId id="272" r:id="rId15"/>
    <p:sldId id="267" r:id="rId16"/>
    <p:sldId id="276" r:id="rId17"/>
    <p:sldId id="268" r:id="rId18"/>
    <p:sldId id="270" r:id="rId19"/>
    <p:sldId id="273" r:id="rId20"/>
    <p:sldId id="288" r:id="rId21"/>
    <p:sldId id="286" r:id="rId22"/>
    <p:sldId id="289" r:id="rId23"/>
    <p:sldId id="290" r:id="rId24"/>
    <p:sldId id="274" r:id="rId25"/>
    <p:sldId id="279" r:id="rId26"/>
    <p:sldId id="287" r:id="rId2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552" autoAdjust="0"/>
  </p:normalViewPr>
  <p:slideViewPr>
    <p:cSldViewPr>
      <p:cViewPr varScale="1">
        <p:scale>
          <a:sx n="78" d="100"/>
          <a:sy n="78" d="100"/>
        </p:scale>
        <p:origin x="176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1ADA5-1F8C-419F-BAD9-2BC21BA2260C}" type="datetimeFigureOut">
              <a:rPr lang="pl-PL" smtClean="0"/>
              <a:pPr/>
              <a:t>21.08.2018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8DC741-D5E9-4DCC-9F17-8AA038E0B5B9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KUKIZ</a:t>
            </a:r>
            <a:r>
              <a:rPr lang="pl-PL" baseline="0" dirty="0"/>
              <a:t>’15 to oddolny ruch społeczny, który jako jedyne ugrupowanie ogólnopolskie umożliwia kandydowanie w wyborach samorządowych osobom, które nie są członkami struktur politycznych. Naszym celem jest łączenie, jednoczenie społeczeństwa ponad podziałami i właśnie w tym celu otworzyliśmy nasze listy dla Was i Waszych sąsiadów, osób społecznie działających na rzecz lokalnej społeczności.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DC741-D5E9-4DCC-9F17-8AA038E0B5B9}" type="slidenum">
              <a:rPr lang="pl-PL" smtClean="0"/>
              <a:pPr/>
              <a:t>2</a:t>
            </a:fld>
            <a:endParaRPr 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DC741-D5E9-4DCC-9F17-8AA038E0B5B9}" type="slidenum">
              <a:rPr lang="pl-PL" smtClean="0"/>
              <a:pPr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792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DC741-D5E9-4DCC-9F17-8AA038E0B5B9}" type="slidenum">
              <a:rPr lang="pl-PL" smtClean="0"/>
              <a:pPr/>
              <a:t>24</a:t>
            </a:fld>
            <a:endParaRPr 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DC741-D5E9-4DCC-9F17-8AA038E0B5B9}" type="slidenum">
              <a:rPr lang="pl-PL" smtClean="0"/>
              <a:pPr/>
              <a:t>25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DC741-D5E9-4DCC-9F17-8AA038E0B5B9}" type="slidenum">
              <a:rPr lang="pl-PL" smtClean="0"/>
              <a:pPr/>
              <a:t>3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DC741-D5E9-4DCC-9F17-8AA038E0B5B9}" type="slidenum">
              <a:rPr lang="pl-PL" smtClean="0"/>
              <a:pPr/>
              <a:t>4</a:t>
            </a:fld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DC741-D5E9-4DCC-9F17-8AA038E0B5B9}" type="slidenum">
              <a:rPr lang="pl-PL" smtClean="0"/>
              <a:pPr/>
              <a:t>5</a:t>
            </a:fld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DC741-D5E9-4DCC-9F17-8AA038E0B5B9}" type="slidenum">
              <a:rPr lang="pl-PL" smtClean="0"/>
              <a:pPr/>
              <a:t>18</a:t>
            </a:fld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DC741-D5E9-4DCC-9F17-8AA038E0B5B9}" type="slidenum">
              <a:rPr lang="pl-PL" smtClean="0"/>
              <a:pPr/>
              <a:t>19</a:t>
            </a:fld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DC741-D5E9-4DCC-9F17-8AA038E0B5B9}" type="slidenum">
              <a:rPr lang="pl-PL" smtClean="0"/>
              <a:pPr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23915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DC741-D5E9-4DCC-9F17-8AA038E0B5B9}" type="slidenum">
              <a:rPr lang="pl-PL" smtClean="0"/>
              <a:pPr/>
              <a:t>21</a:t>
            </a:fld>
            <a:endParaRPr 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DC741-D5E9-4DCC-9F17-8AA038E0B5B9}" type="slidenum">
              <a:rPr lang="pl-PL" smtClean="0"/>
              <a:pPr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8734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21.08.2018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21.08.2018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21.08.2018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21.08.2018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21.08.2018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21.08.2018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21.08.2018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21.08.2018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21.08.2018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21.08.2018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21.08.2018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21.08.2018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Znalezione obrazy dla zapytania kukiz potrafisz polsk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857364"/>
            <a:ext cx="6072230" cy="15666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Moje\Stowarzyszenie\Mural\Tak zmieniał się Mielec\IMG_1251.JPG"/>
          <p:cNvPicPr>
            <a:picLocks noChangeAspect="1" noChangeArrowheads="1"/>
          </p:cNvPicPr>
          <p:nvPr/>
        </p:nvPicPr>
        <p:blipFill>
          <a:blip r:embed="rId2" cstate="print"/>
          <a:srcRect t="7786" b="19221"/>
          <a:stretch>
            <a:fillRect/>
          </a:stretch>
        </p:blipFill>
        <p:spPr bwMode="auto">
          <a:xfrm>
            <a:off x="0" y="923474"/>
            <a:ext cx="9144000" cy="5005856"/>
          </a:xfrm>
          <a:prstGeom prst="rect">
            <a:avLst/>
          </a:prstGeom>
          <a:noFill/>
        </p:spPr>
      </p:pic>
      <p:cxnSp>
        <p:nvCxnSpPr>
          <p:cNvPr id="2" name="Łącznik prostoliniowy 1"/>
          <p:cNvCxnSpPr/>
          <p:nvPr/>
        </p:nvCxnSpPr>
        <p:spPr>
          <a:xfrm>
            <a:off x="0" y="69215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19" name="pole tekstowe 4"/>
          <p:cNvSpPr txBox="1">
            <a:spLocks noChangeArrowheads="1"/>
          </p:cNvSpPr>
          <p:nvPr/>
        </p:nvSpPr>
        <p:spPr bwMode="auto">
          <a:xfrm>
            <a:off x="-39688" y="115888"/>
            <a:ext cx="7629526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l-PL" sz="2400" b="1">
                <a:latin typeface="Arial" charset="0"/>
                <a:cs typeface="Arial" charset="0"/>
              </a:rPr>
              <a:t>MIELECKIE MURALE „TAK ZMIENIAŁ SIĘ MIELEC”</a:t>
            </a:r>
          </a:p>
        </p:txBody>
      </p:sp>
      <p:sp>
        <p:nvSpPr>
          <p:cNvPr id="9220" name="pole tekstowe 5"/>
          <p:cNvSpPr txBox="1">
            <a:spLocks noChangeArrowheads="1"/>
          </p:cNvSpPr>
          <p:nvPr/>
        </p:nvSpPr>
        <p:spPr bwMode="auto">
          <a:xfrm>
            <a:off x="0" y="6519863"/>
            <a:ext cx="9144000" cy="3381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l-PL" sz="1600" b="1" dirty="0">
                <a:latin typeface="Arial" pitchFamily="34" charset="0"/>
                <a:cs typeface="Arial" pitchFamily="34" charset="0"/>
              </a:rPr>
              <a:t>KOMIKS PRZEDSTAWIAJĄCY 90 LAT ZMIAN W NASZYM MIEŚCIE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J79397\Desktop\Pulpit\KABINA\MOJE\CV\Posel\Stowarzyszenie\Mural\Zdjęcia\Działowscy\muraldziałowscy009.jpg"/>
          <p:cNvPicPr>
            <a:picLocks noChangeAspect="1" noChangeArrowheads="1"/>
          </p:cNvPicPr>
          <p:nvPr/>
        </p:nvPicPr>
        <p:blipFill>
          <a:blip r:embed="rId2"/>
          <a:srcRect l="4688" t="7057" r="3123" b="3554"/>
          <a:stretch>
            <a:fillRect/>
          </a:stretch>
        </p:blipFill>
        <p:spPr bwMode="auto">
          <a:xfrm>
            <a:off x="4572000" y="3451225"/>
            <a:ext cx="4572000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10" descr="Zdjęcie użytkownika Odrodzony Mielec."/>
          <p:cNvPicPr>
            <a:picLocks noChangeAspect="1" noChangeArrowheads="1"/>
          </p:cNvPicPr>
          <p:nvPr/>
        </p:nvPicPr>
        <p:blipFill>
          <a:blip r:embed="rId3"/>
          <a:srcRect b="12498"/>
          <a:stretch>
            <a:fillRect/>
          </a:stretch>
        </p:blipFill>
        <p:spPr bwMode="auto">
          <a:xfrm>
            <a:off x="0" y="3451225"/>
            <a:ext cx="4572000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" name="Łącznik prostoliniowy 1"/>
          <p:cNvCxnSpPr/>
          <p:nvPr/>
        </p:nvCxnSpPr>
        <p:spPr>
          <a:xfrm>
            <a:off x="0" y="714375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7" name="Picture 2" descr="C:\Users\J79397\Desktop\Pulpit\KABINA\MOJE\CV\Posel\Stowarzyszenie\Mural\Zdjęcia\Prof. W. Szafer\Zdjęcia\IMG_20160721_201317.jpg"/>
          <p:cNvPicPr>
            <a:picLocks noChangeAspect="1" noChangeArrowheads="1"/>
          </p:cNvPicPr>
          <p:nvPr/>
        </p:nvPicPr>
        <p:blipFill>
          <a:blip r:embed="rId4"/>
          <a:srcRect t="10779" b="17873"/>
          <a:stretch>
            <a:fillRect/>
          </a:stretch>
        </p:blipFill>
        <p:spPr bwMode="auto">
          <a:xfrm>
            <a:off x="4572000" y="808038"/>
            <a:ext cx="4572000" cy="264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2" descr="C:\Users\J79397\Desktop\Pulpit\KABINA\MOJE\CV\Posel\Stowarzyszenie\Mural\Zdjęcia\Prof. W. Szafer\Zdjęcia\IMG_20160720_195157.jpg"/>
          <p:cNvPicPr>
            <a:picLocks noChangeAspect="1" noChangeArrowheads="1"/>
          </p:cNvPicPr>
          <p:nvPr/>
        </p:nvPicPr>
        <p:blipFill>
          <a:blip r:embed="rId5"/>
          <a:srcRect t="15785" b="32240"/>
          <a:stretch>
            <a:fillRect/>
          </a:stretch>
        </p:blipFill>
        <p:spPr bwMode="auto">
          <a:xfrm>
            <a:off x="0" y="736600"/>
            <a:ext cx="45720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0" name="pole tekstowe 7"/>
          <p:cNvSpPr txBox="1">
            <a:spLocks noChangeArrowheads="1"/>
          </p:cNvSpPr>
          <p:nvPr/>
        </p:nvSpPr>
        <p:spPr bwMode="auto">
          <a:xfrm>
            <a:off x="0" y="6519863"/>
            <a:ext cx="9144000" cy="3381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l-PL" sz="1600" b="1" dirty="0">
                <a:latin typeface="Arial" pitchFamily="34" charset="0"/>
                <a:cs typeface="Arial" pitchFamily="34" charset="0"/>
              </a:rPr>
              <a:t>NAZWISKA, KTÓRE KAŻDY Z MIESZKAŃCÓW POWINIEN ZNAĆ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pole tekstowe 8"/>
          <p:cNvSpPr txBox="1">
            <a:spLocks noChangeArrowheads="1"/>
          </p:cNvSpPr>
          <p:nvPr/>
        </p:nvSpPr>
        <p:spPr bwMode="auto">
          <a:xfrm>
            <a:off x="34925" y="115888"/>
            <a:ext cx="80100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pl-PL" sz="2400" b="1" dirty="0">
                <a:latin typeface="Arial" charset="0"/>
                <a:cs typeface="Arial" charset="0"/>
              </a:rPr>
              <a:t>MIELECKIE MURALE: SZAFER, DZIAŁOWSCY, LIS, 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Łącznik prostoliniowy 1"/>
          <p:cNvCxnSpPr/>
          <p:nvPr/>
        </p:nvCxnSpPr>
        <p:spPr>
          <a:xfrm>
            <a:off x="0" y="69215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2" name="pole tekstowe 8"/>
          <p:cNvSpPr txBox="1">
            <a:spLocks noChangeArrowheads="1"/>
          </p:cNvSpPr>
          <p:nvPr/>
        </p:nvSpPr>
        <p:spPr bwMode="auto">
          <a:xfrm>
            <a:off x="0" y="6519863"/>
            <a:ext cx="9144000" cy="3381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l-PL" sz="1600" b="1" dirty="0">
                <a:latin typeface="Arial" pitchFamily="34" charset="0"/>
                <a:cs typeface="Arial" pitchFamily="34" charset="0"/>
              </a:rPr>
              <a:t>PROJEKT W TRAKCIE REALIZACJI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3" name="Picture 6" descr="C:\Moje\Stowarzyszenie\Mural\Postacie i wydarzenia historyczne\Dolina\wizual_dolina kopia-1.jpg"/>
          <p:cNvPicPr>
            <a:picLocks noChangeAspect="1" noChangeArrowheads="1"/>
          </p:cNvPicPr>
          <p:nvPr/>
        </p:nvPicPr>
        <p:blipFill>
          <a:blip r:embed="rId2"/>
          <a:srcRect t="5435" r="6421" b="13043"/>
          <a:stretch>
            <a:fillRect/>
          </a:stretch>
        </p:blipFill>
        <p:spPr bwMode="auto">
          <a:xfrm>
            <a:off x="0" y="714375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>
            <a:spLocks noChangeArrowheads="1"/>
          </p:cNvSpPr>
          <p:nvPr/>
        </p:nvSpPr>
        <p:spPr bwMode="auto">
          <a:xfrm>
            <a:off x="34925" y="115888"/>
            <a:ext cx="65039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pl-PL" sz="2400" b="1" dirty="0">
                <a:latin typeface="Arial" charset="0"/>
                <a:cs typeface="Arial" charset="0"/>
              </a:rPr>
              <a:t>MIELECKIE MURALE: STANISŁAW DOLINA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Łącznik prostoliniowy 1"/>
          <p:cNvCxnSpPr/>
          <p:nvPr/>
        </p:nvCxnSpPr>
        <p:spPr>
          <a:xfrm>
            <a:off x="0" y="69215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2" name="pole tekstowe 8"/>
          <p:cNvSpPr txBox="1">
            <a:spLocks noChangeArrowheads="1"/>
          </p:cNvSpPr>
          <p:nvPr/>
        </p:nvSpPr>
        <p:spPr bwMode="auto">
          <a:xfrm>
            <a:off x="0" y="6519863"/>
            <a:ext cx="9144000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l-PL" sz="1600" b="1" dirty="0">
                <a:latin typeface="Arial" pitchFamily="34" charset="0"/>
                <a:cs typeface="Arial" pitchFamily="34" charset="0"/>
              </a:rPr>
              <a:t>HISTORIA NASZEGO MIASTA POWINNA BYĆ OBOWIĄZKOWYM PUNKTEM NAUCZANIA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pole tekstowe 5"/>
          <p:cNvSpPr txBox="1">
            <a:spLocks noChangeArrowheads="1"/>
          </p:cNvSpPr>
          <p:nvPr/>
        </p:nvSpPr>
        <p:spPr bwMode="auto">
          <a:xfrm>
            <a:off x="34925" y="115888"/>
            <a:ext cx="45382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pl-PL" sz="2400" b="1" dirty="0">
                <a:latin typeface="Arial" charset="0"/>
                <a:cs typeface="Arial" charset="0"/>
              </a:rPr>
              <a:t>EDUKACJA NAJMŁODSZYCH</a:t>
            </a:r>
          </a:p>
        </p:txBody>
      </p:sp>
      <p:pic>
        <p:nvPicPr>
          <p:cNvPr id="10242" name="Picture 2" descr="ZdjÄcie uÅ¼ytkownika Miejska Biblioteka Publiczna SCK w Mielcu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978731"/>
            <a:ext cx="8501122" cy="53077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Łącznik prostoliniowy 1"/>
          <p:cNvCxnSpPr/>
          <p:nvPr/>
        </p:nvCxnSpPr>
        <p:spPr>
          <a:xfrm>
            <a:off x="0" y="69215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7" name="pole tekstowe 4"/>
          <p:cNvSpPr txBox="1">
            <a:spLocks noChangeArrowheads="1"/>
          </p:cNvSpPr>
          <p:nvPr/>
        </p:nvSpPr>
        <p:spPr bwMode="auto">
          <a:xfrm>
            <a:off x="-39688" y="115888"/>
            <a:ext cx="8596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l-PL" sz="2400" b="1" dirty="0">
                <a:latin typeface="Arial" charset="0"/>
                <a:cs typeface="Arial" charset="0"/>
              </a:rPr>
              <a:t>STANDARD CEREMONII NA CMENTARZU KOMUNALNYM</a:t>
            </a:r>
          </a:p>
        </p:txBody>
      </p:sp>
      <p:sp>
        <p:nvSpPr>
          <p:cNvPr id="11268" name="pole tekstowe 8"/>
          <p:cNvSpPr txBox="1">
            <a:spLocks noChangeArrowheads="1"/>
          </p:cNvSpPr>
          <p:nvPr/>
        </p:nvSpPr>
        <p:spPr bwMode="auto">
          <a:xfrm>
            <a:off x="0" y="6519863"/>
            <a:ext cx="9144000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l-PL" sz="1600" b="1" dirty="0">
                <a:latin typeface="Arial" pitchFamily="34" charset="0"/>
                <a:cs typeface="Arial" pitchFamily="34" charset="0"/>
              </a:rPr>
              <a:t>PREZYDENT POWINIEN MIEĆ ODWAGĘ PORUSZYĆ KAŻDY TEMAT I BYĆ KONSEKWENTNY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-32" y="928670"/>
            <a:ext cx="885831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u="sng" dirty="0">
                <a:latin typeface="Times New Roman" pitchFamily="18" charset="0"/>
                <a:cs typeface="Times New Roman" pitchFamily="18" charset="0"/>
              </a:rPr>
              <a:t>Mielecki Budżet Obywatelski na 2016 rok:</a:t>
            </a:r>
          </a:p>
          <a:p>
            <a:endParaRPr lang="pl-PL" b="1" u="sng" dirty="0">
              <a:latin typeface="Times New Roman" pitchFamily="18" charset="0"/>
              <a:cs typeface="Times New Roman" pitchFamily="18" charset="0"/>
            </a:endParaRPr>
          </a:p>
          <a:p>
            <a:r>
              <a:rPr lang="pl-PL" b="1" dirty="0">
                <a:latin typeface="Times New Roman" pitchFamily="18" charset="0"/>
                <a:cs typeface="Times New Roman" pitchFamily="18" charset="0"/>
              </a:rPr>
              <a:t>Wniosek nr 24:</a:t>
            </a:r>
          </a:p>
          <a:p>
            <a:r>
              <a:rPr lang="pl-PL" dirty="0">
                <a:latin typeface="Times New Roman" pitchFamily="18" charset="0"/>
                <a:cs typeface="Times New Roman" pitchFamily="18" charset="0"/>
              </a:rPr>
              <a:t>Poprawa standardów ceremonii pochówku na cmentarzu komunalnym w Mielcu oraz wprowadzenie segregacji śmieci na cmentarzu</a:t>
            </a:r>
          </a:p>
          <a:p>
            <a:endParaRPr lang="pl-PL" dirty="0">
              <a:latin typeface="Times New Roman" pitchFamily="18" charset="0"/>
              <a:cs typeface="Times New Roman" pitchFamily="18" charset="0"/>
            </a:endParaRPr>
          </a:p>
          <a:p>
            <a:r>
              <a:rPr lang="pl-PL" b="1" dirty="0">
                <a:latin typeface="Times New Roman" pitchFamily="18" charset="0"/>
                <a:cs typeface="Times New Roman" pitchFamily="18" charset="0"/>
              </a:rPr>
              <a:t>Status wniosku:</a:t>
            </a:r>
          </a:p>
          <a:p>
            <a:r>
              <a:rPr lang="pl-PL" dirty="0">
                <a:latin typeface="Times New Roman" pitchFamily="18" charset="0"/>
                <a:cs typeface="Times New Roman" pitchFamily="18" charset="0"/>
              </a:rPr>
              <a:t>Projekt odrzucony – zadanie w kompetencji zakładów pogrzebowych </a:t>
            </a:r>
          </a:p>
          <a:p>
            <a:endParaRPr lang="pl-PL" dirty="0">
              <a:latin typeface="Times New Roman" pitchFamily="18" charset="0"/>
              <a:cs typeface="Times New Roman" pitchFamily="18" charset="0"/>
            </a:endParaRPr>
          </a:p>
          <a:p>
            <a:r>
              <a:rPr lang="pl-PL" b="1" u="sng" dirty="0">
                <a:latin typeface="Times New Roman" pitchFamily="18" charset="0"/>
                <a:cs typeface="Times New Roman" pitchFamily="18" charset="0"/>
              </a:rPr>
              <a:t>Konsultacje społeczne z Prezydentem (Rzochów 2016):</a:t>
            </a:r>
          </a:p>
          <a:p>
            <a:endParaRPr lang="pl-PL" dirty="0">
              <a:latin typeface="Times New Roman" pitchFamily="18" charset="0"/>
              <a:cs typeface="Times New Roman" pitchFamily="18" charset="0"/>
            </a:endParaRPr>
          </a:p>
          <a:p>
            <a:r>
              <a:rPr lang="pl-PL" dirty="0">
                <a:latin typeface="Times New Roman" pitchFamily="18" charset="0"/>
                <a:cs typeface="Times New Roman" pitchFamily="18" charset="0"/>
              </a:rPr>
              <a:t>Ponowne przedstawienie problemu</a:t>
            </a:r>
            <a:br>
              <a:rPr lang="pl-PL" b="1" u="sng" dirty="0">
                <a:latin typeface="Times New Roman" pitchFamily="18" charset="0"/>
                <a:cs typeface="Times New Roman" pitchFamily="18" charset="0"/>
              </a:rPr>
            </a:br>
            <a:br>
              <a:rPr lang="pl-PL" b="1" u="sng" dirty="0">
                <a:latin typeface="Times New Roman" pitchFamily="18" charset="0"/>
                <a:cs typeface="Times New Roman" pitchFamily="18" charset="0"/>
              </a:rPr>
            </a:br>
            <a:r>
              <a:rPr lang="pl-PL" b="1" u="sng" dirty="0">
                <a:latin typeface="Times New Roman" pitchFamily="18" charset="0"/>
                <a:cs typeface="Times New Roman" pitchFamily="18" charset="0"/>
              </a:rPr>
              <a:t>Status wniosku:</a:t>
            </a:r>
          </a:p>
          <a:p>
            <a:r>
              <a:rPr lang="pl-PL" dirty="0">
                <a:latin typeface="Times New Roman" pitchFamily="18" charset="0"/>
                <a:cs typeface="Times New Roman" pitchFamily="18" charset="0"/>
              </a:rPr>
              <a:t>Projekt zrealizowany:</a:t>
            </a:r>
          </a:p>
          <a:p>
            <a:pPr>
              <a:buFont typeface="Wingdings" pitchFamily="2" charset="2"/>
              <a:buChar char="ü"/>
            </a:pPr>
            <a:r>
              <a:rPr lang="pl-PL" dirty="0">
                <a:latin typeface="Times New Roman" pitchFamily="18" charset="0"/>
                <a:cs typeface="Times New Roman" pitchFamily="18" charset="0"/>
              </a:rPr>
              <a:t>  Zakupiono dwa namioty</a:t>
            </a:r>
          </a:p>
          <a:p>
            <a:pPr>
              <a:buFont typeface="Wingdings" pitchFamily="2" charset="2"/>
              <a:buChar char="ü"/>
            </a:pPr>
            <a:r>
              <a:rPr lang="pl-PL" dirty="0">
                <a:latin typeface="Times New Roman" pitchFamily="18" charset="0"/>
                <a:cs typeface="Times New Roman" pitchFamily="18" charset="0"/>
              </a:rPr>
              <a:t>  Odbyto rozmowy z właścicielami zakładów pogrzebowych</a:t>
            </a:r>
          </a:p>
          <a:p>
            <a:pPr>
              <a:buFont typeface="Wingdings" pitchFamily="2" charset="2"/>
              <a:buChar char="ü"/>
            </a:pPr>
            <a:r>
              <a:rPr lang="pl-PL" dirty="0">
                <a:latin typeface="Times New Roman" pitchFamily="18" charset="0"/>
                <a:cs typeface="Times New Roman" pitchFamily="18" charset="0"/>
              </a:rPr>
              <a:t>  Poprawiono wyposażenie pracowników cmentarza</a:t>
            </a:r>
          </a:p>
          <a:p>
            <a:pPr>
              <a:buFont typeface="Wingdings" pitchFamily="2" charset="2"/>
              <a:buChar char="q"/>
            </a:pPr>
            <a:r>
              <a:rPr lang="pl-PL" dirty="0">
                <a:latin typeface="Times New Roman" pitchFamily="18" charset="0"/>
                <a:cs typeface="Times New Roman" pitchFamily="18" charset="0"/>
              </a:rPr>
              <a:t>  Segregacja odpadów – zadanie wymaga poprawy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Łącznik prostoliniowy 1"/>
          <p:cNvCxnSpPr/>
          <p:nvPr/>
        </p:nvCxnSpPr>
        <p:spPr>
          <a:xfrm>
            <a:off x="0" y="69215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2"/>
          <a:srcRect t="14774" b="19460"/>
          <a:stretch>
            <a:fillRect/>
          </a:stretch>
        </p:blipFill>
        <p:spPr bwMode="auto">
          <a:xfrm>
            <a:off x="179388" y="981075"/>
            <a:ext cx="8759825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pole tekstowe 4"/>
          <p:cNvSpPr txBox="1">
            <a:spLocks noChangeArrowheads="1"/>
          </p:cNvSpPr>
          <p:nvPr/>
        </p:nvSpPr>
        <p:spPr bwMode="auto">
          <a:xfrm>
            <a:off x="57150" y="115888"/>
            <a:ext cx="49466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pl-PL" sz="2400" b="1">
                <a:latin typeface="Arial" charset="0"/>
                <a:cs typeface="Arial" charset="0"/>
              </a:rPr>
              <a:t>HARCERZE NA 2-óch KÓŁKACH</a:t>
            </a:r>
          </a:p>
        </p:txBody>
      </p:sp>
      <p:sp>
        <p:nvSpPr>
          <p:cNvPr id="10245" name="pole tekstowe 6"/>
          <p:cNvSpPr txBox="1">
            <a:spLocks noChangeArrowheads="1"/>
          </p:cNvSpPr>
          <p:nvPr/>
        </p:nvSpPr>
        <p:spPr bwMode="auto">
          <a:xfrm>
            <a:off x="0" y="6519863"/>
            <a:ext cx="9144000" cy="3381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l-PL" sz="1600" b="1" dirty="0">
                <a:latin typeface="Arial" pitchFamily="34" charset="0"/>
                <a:cs typeface="Arial" pitchFamily="34" charset="0"/>
              </a:rPr>
              <a:t>13 NOWYCH ROWERÓW DLA MIELECKICH HARCERZY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Łącznik prostoliniowy 1"/>
          <p:cNvCxnSpPr/>
          <p:nvPr/>
        </p:nvCxnSpPr>
        <p:spPr>
          <a:xfrm>
            <a:off x="0" y="69215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4" name="pole tekstowe 4"/>
          <p:cNvSpPr txBox="1">
            <a:spLocks noChangeArrowheads="1"/>
          </p:cNvSpPr>
          <p:nvPr/>
        </p:nvSpPr>
        <p:spPr bwMode="auto">
          <a:xfrm>
            <a:off x="57150" y="115888"/>
            <a:ext cx="75940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pl-PL" sz="2400" b="1" dirty="0">
                <a:latin typeface="Arial" charset="0"/>
                <a:cs typeface="Arial" charset="0"/>
              </a:rPr>
              <a:t>SOLIDARNI – CHARYTATYWNA GRUPA BIEGOWA </a:t>
            </a:r>
          </a:p>
        </p:txBody>
      </p:sp>
      <p:sp>
        <p:nvSpPr>
          <p:cNvPr id="10245" name="pole tekstowe 6"/>
          <p:cNvSpPr txBox="1">
            <a:spLocks noChangeArrowheads="1"/>
          </p:cNvSpPr>
          <p:nvPr/>
        </p:nvSpPr>
        <p:spPr bwMode="auto">
          <a:xfrm>
            <a:off x="0" y="6519863"/>
            <a:ext cx="9144000" cy="3381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l-PL" sz="1600" b="1" dirty="0">
                <a:latin typeface="Arial" pitchFamily="34" charset="0"/>
                <a:cs typeface="Arial" pitchFamily="34" charset="0"/>
              </a:rPr>
              <a:t>ZREALIZOWANYCH KILKANAŚCIE ZBIÓREK DLA POTRZEBUJĄCYCH Z MIELCA I OKOLIC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ZdjÄcie uÅ¼ytkownika Solidarni - charytatywna grupa biegowa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3" y="1500174"/>
            <a:ext cx="3167051" cy="3167051"/>
          </a:xfrm>
          <a:prstGeom prst="rect">
            <a:avLst/>
          </a:prstGeom>
          <a:noFill/>
        </p:spPr>
      </p:pic>
      <p:pic>
        <p:nvPicPr>
          <p:cNvPr id="1028" name="Picture 4" descr="ZdjÄcie uÅ¼ytkownika Solidarni - charytatywna grupa biegowa."/>
          <p:cNvPicPr>
            <a:picLocks noChangeAspect="1" noChangeArrowheads="1"/>
          </p:cNvPicPr>
          <p:nvPr/>
        </p:nvPicPr>
        <p:blipFill>
          <a:blip r:embed="rId3"/>
          <a:srcRect t="8245"/>
          <a:stretch>
            <a:fillRect/>
          </a:stretch>
        </p:blipFill>
        <p:spPr bwMode="auto">
          <a:xfrm>
            <a:off x="3714744" y="1500174"/>
            <a:ext cx="5214942" cy="31800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Łącznik prostoliniowy 1"/>
          <p:cNvCxnSpPr/>
          <p:nvPr/>
        </p:nvCxnSpPr>
        <p:spPr>
          <a:xfrm>
            <a:off x="0" y="69215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pole tekstowe 8"/>
          <p:cNvSpPr txBox="1">
            <a:spLocks noChangeArrowheads="1"/>
          </p:cNvSpPr>
          <p:nvPr/>
        </p:nvSpPr>
        <p:spPr bwMode="auto">
          <a:xfrm>
            <a:off x="0" y="6519863"/>
            <a:ext cx="9144000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l-PL" sz="1600" b="1" dirty="0">
                <a:latin typeface="Arial" pitchFamily="34" charset="0"/>
                <a:cs typeface="Arial" pitchFamily="34" charset="0"/>
              </a:rPr>
              <a:t>2017 AKCJA INTERNETOWA, 2018 DYSTRYBUCJA 29 000 ULOTEK WŚRÓD MIESZKAŃCÓW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9" name="Picture 7"/>
          <p:cNvPicPr>
            <a:picLocks noChangeAspect="1" noChangeArrowheads="1"/>
          </p:cNvPicPr>
          <p:nvPr/>
        </p:nvPicPr>
        <p:blipFill>
          <a:blip r:embed="rId2"/>
          <a:srcRect l="19304" t="6540" r="7585" b="5556"/>
          <a:stretch>
            <a:fillRect/>
          </a:stretch>
        </p:blipFill>
        <p:spPr bwMode="auto">
          <a:xfrm>
            <a:off x="0" y="714375"/>
            <a:ext cx="9144000" cy="578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4"/>
          <p:cNvSpPr txBox="1">
            <a:spLocks noChangeArrowheads="1"/>
          </p:cNvSpPr>
          <p:nvPr/>
        </p:nvSpPr>
        <p:spPr bwMode="auto">
          <a:xfrm>
            <a:off x="114297" y="115888"/>
            <a:ext cx="41005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l-PL" sz="2400" b="1" dirty="0">
                <a:latin typeface="Arial" charset="0"/>
                <a:cs typeface="Arial" charset="0"/>
              </a:rPr>
              <a:t>PRZYGARNIJ ZWIERZAKA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Łącznik prostoliniowy 1"/>
          <p:cNvCxnSpPr/>
          <p:nvPr/>
        </p:nvCxnSpPr>
        <p:spPr>
          <a:xfrm>
            <a:off x="0" y="69215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5"/>
          <p:cNvSpPr/>
          <p:nvPr/>
        </p:nvSpPr>
        <p:spPr>
          <a:xfrm>
            <a:off x="0" y="921892"/>
            <a:ext cx="9144000" cy="344709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pl-PL" sz="2000" b="1" u="sng" dirty="0">
                <a:latin typeface="Times New Roman" pitchFamily="18" charset="0"/>
                <a:cs typeface="Times New Roman" pitchFamily="18" charset="0"/>
              </a:rPr>
              <a:t>ODPOWIEDZIALNOŚĆ PRZED MIESZKAŃCAMI:</a:t>
            </a:r>
            <a:br>
              <a:rPr lang="pl-PL" sz="2000" b="1" u="sng" dirty="0">
                <a:latin typeface="Times New Roman" pitchFamily="18" charset="0"/>
                <a:cs typeface="Times New Roman" pitchFamily="18" charset="0"/>
              </a:rPr>
            </a:br>
            <a:endParaRPr lang="en-US" sz="2000" b="1" u="sng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  Współpraca ponad podziałami</a:t>
            </a:r>
          </a:p>
          <a:p>
            <a:pPr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  Wzmocnienie społeczeństwa obywatelskiego</a:t>
            </a:r>
          </a:p>
          <a:p>
            <a:pPr>
              <a:buFont typeface="Wingdings" pitchFamily="2" charset="2"/>
              <a:buChar char="ü"/>
            </a:pPr>
            <a:r>
              <a:rPr lang="pl-PL" sz="20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Mieszkańcy mają głos - konsultacje społeczne + godzina dla mieszkańca</a:t>
            </a:r>
          </a:p>
          <a:p>
            <a:pPr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  Zespoły eksperckie dedykowane do realizacji najważniejszych inwestycji</a:t>
            </a:r>
          </a:p>
          <a:p>
            <a:pPr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  Transparentność i przejrzystość w podejmowanych decyzjach</a:t>
            </a:r>
          </a:p>
          <a:p>
            <a:pPr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  Czerpanie z najlepszych wzorców </a:t>
            </a:r>
          </a:p>
          <a:p>
            <a:pPr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  Krzewienie tradycji lotniczych</a:t>
            </a:r>
          </a:p>
          <a:p>
            <a:pPr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  Organizacja wydarzeń kulturalnych</a:t>
            </a:r>
          </a:p>
          <a:p>
            <a:pPr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  Współpraca z mieszkańcami oraz organizacjami pozarządowymi</a:t>
            </a:r>
          </a:p>
        </p:txBody>
      </p:sp>
      <p:sp>
        <p:nvSpPr>
          <p:cNvPr id="7" name="pole tekstowe 4"/>
          <p:cNvSpPr txBox="1">
            <a:spLocks noChangeArrowheads="1"/>
          </p:cNvSpPr>
          <p:nvPr/>
        </p:nvSpPr>
        <p:spPr bwMode="auto">
          <a:xfrm>
            <a:off x="145627" y="115888"/>
            <a:ext cx="74982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l-PL" sz="2400" b="1" dirty="0">
                <a:latin typeface="Arial" charset="0"/>
                <a:cs typeface="Arial" charset="0"/>
              </a:rPr>
              <a:t>DZIAŁALNOŚĆ SPOŁECZNA TO NIE WSZYSTKO</a:t>
            </a:r>
          </a:p>
        </p:txBody>
      </p:sp>
      <p:sp>
        <p:nvSpPr>
          <p:cNvPr id="5" name="pole tekstowe 8"/>
          <p:cNvSpPr txBox="1">
            <a:spLocks noChangeArrowheads="1"/>
          </p:cNvSpPr>
          <p:nvPr/>
        </p:nvSpPr>
        <p:spPr bwMode="auto">
          <a:xfrm>
            <a:off x="0" y="6519863"/>
            <a:ext cx="9144000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l-PL" sz="1600" b="1" dirty="0">
                <a:latin typeface="Arial" pitchFamily="34" charset="0"/>
                <a:cs typeface="Arial" pitchFamily="34" charset="0"/>
              </a:rPr>
              <a:t>JESTEŚMY I CHCEMY BYĆ ODPOWIEDZIALNI ZA NASZ MIELEC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Łącznik prostoliniowy 1"/>
          <p:cNvCxnSpPr/>
          <p:nvPr/>
        </p:nvCxnSpPr>
        <p:spPr>
          <a:xfrm>
            <a:off x="0" y="69215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e tekstowe 4"/>
          <p:cNvSpPr txBox="1">
            <a:spLocks noChangeArrowheads="1"/>
          </p:cNvSpPr>
          <p:nvPr/>
        </p:nvSpPr>
        <p:spPr bwMode="auto">
          <a:xfrm>
            <a:off x="142844" y="115888"/>
            <a:ext cx="41028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l-PL" sz="2400" b="1" dirty="0">
                <a:latin typeface="Arial" charset="0"/>
                <a:cs typeface="Arial" charset="0"/>
              </a:rPr>
              <a:t>CELE NA LATA 2018 - 2023</a:t>
            </a:r>
          </a:p>
        </p:txBody>
      </p:sp>
      <p:sp>
        <p:nvSpPr>
          <p:cNvPr id="8" name="pole tekstowe 8"/>
          <p:cNvSpPr txBox="1">
            <a:spLocks noChangeArrowheads="1"/>
          </p:cNvSpPr>
          <p:nvPr/>
        </p:nvSpPr>
        <p:spPr bwMode="auto">
          <a:xfrm>
            <a:off x="0" y="6519863"/>
            <a:ext cx="9144000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l-PL" sz="1600" b="1" dirty="0">
                <a:latin typeface="Arial" pitchFamily="34" charset="0"/>
                <a:cs typeface="Arial" pitchFamily="34" charset="0"/>
              </a:rPr>
              <a:t>JESTEŚMY I CHCEMY BYĆ ODPOWIEDZIALNI ZA NASZ MIELEC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0" y="921892"/>
            <a:ext cx="9429784" cy="176971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buSzPts val="1800"/>
            </a:pPr>
            <a:r>
              <a:rPr lang="pl-PL" sz="2000" b="1" u="sng" dirty="0">
                <a:latin typeface="Times New Roman" pitchFamily="18" charset="0"/>
                <a:cs typeface="Times New Roman" pitchFamily="18" charset="0"/>
              </a:rPr>
              <a:t>INWESTYCJE</a:t>
            </a:r>
            <a:br>
              <a:rPr lang="pl-PL" sz="2000" b="1" u="sng" dirty="0">
                <a:latin typeface="Times New Roman" pitchFamily="18" charset="0"/>
                <a:cs typeface="Times New Roman" pitchFamily="18" charset="0"/>
              </a:rPr>
            </a:br>
            <a:endParaRPr lang="pl-PL" sz="900" b="1" u="sng" dirty="0">
              <a:latin typeface="Times New Roman" pitchFamily="18" charset="0"/>
              <a:cs typeface="Times New Roman" pitchFamily="18" charset="0"/>
            </a:endParaRPr>
          </a:p>
          <a:p>
            <a:pPr>
              <a:buSzPts val="1800"/>
              <a:buFont typeface="Wingdings" pitchFamily="2" charset="2"/>
              <a:buChar char="ü"/>
            </a:pPr>
            <a:r>
              <a:rPr lang="pl-PL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Udrożnienie komunikacyjne miasta (nowe mosty i rozbudowa obwodnicy),</a:t>
            </a:r>
          </a:p>
          <a:p>
            <a:pPr>
              <a:buSzPts val="1800"/>
              <a:buFont typeface="Wingdings" pitchFamily="2" charset="2"/>
              <a:buChar char="ü"/>
            </a:pPr>
            <a:r>
              <a:rPr lang="pl-PL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Hala sportowa (weryfikacja planów, kosztów budowy oraz kosztów utrzymania),</a:t>
            </a:r>
          </a:p>
          <a:p>
            <a:pPr>
              <a:buSzPts val="1800"/>
              <a:buFont typeface="Wingdings" pitchFamily="2" charset="2"/>
              <a:buChar char="ü"/>
            </a:pPr>
            <a:r>
              <a:rPr lang="pl-PL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Wdrożenie technologii przyjaznych środowisku,</a:t>
            </a:r>
          </a:p>
          <a:p>
            <a:pPr>
              <a:buSzPts val="1800"/>
              <a:buFont typeface="Wingdings" pitchFamily="2" charset="2"/>
              <a:buChar char="ü"/>
            </a:pPr>
            <a:r>
              <a:rPr lang="pl-PL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Stwarzanie warunków sprzyjających dla firm High Tech.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142984"/>
            <a:ext cx="9144000" cy="42148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>
                <a:latin typeface="Arial" pitchFamily="34" charset="0"/>
                <a:ea typeface="+mj-ea"/>
                <a:cs typeface="Arial" pitchFamily="34" charset="0"/>
              </a:rPr>
              <a:t>KOMITET WYBORCZY WYBORCÓW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>
                <a:latin typeface="Arial Black" pitchFamily="34" charset="0"/>
                <a:ea typeface="+mj-ea"/>
                <a:cs typeface="Arial" pitchFamily="34" charset="0"/>
              </a:rPr>
              <a:t>KUKIZ’</a:t>
            </a:r>
            <a:r>
              <a:rPr lang="pl-PL" sz="4400" dirty="0">
                <a:solidFill>
                  <a:srgbClr val="FF0000"/>
                </a:solidFill>
                <a:latin typeface="Arial Black" pitchFamily="34" charset="0"/>
                <a:ea typeface="+mj-ea"/>
                <a:cs typeface="Arial" pitchFamily="34" charset="0"/>
              </a:rPr>
              <a:t>15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Łącznik prostoliniowy 1"/>
          <p:cNvCxnSpPr/>
          <p:nvPr/>
        </p:nvCxnSpPr>
        <p:spPr>
          <a:xfrm>
            <a:off x="0" y="69215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e tekstowe 4"/>
          <p:cNvSpPr txBox="1">
            <a:spLocks noChangeArrowheads="1"/>
          </p:cNvSpPr>
          <p:nvPr/>
        </p:nvSpPr>
        <p:spPr bwMode="auto">
          <a:xfrm>
            <a:off x="142844" y="115888"/>
            <a:ext cx="41028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l-PL" sz="2400" b="1" dirty="0">
                <a:latin typeface="Arial" charset="0"/>
                <a:cs typeface="Arial" charset="0"/>
              </a:rPr>
              <a:t>CELE NA LATA 2018 - 2023</a:t>
            </a:r>
          </a:p>
        </p:txBody>
      </p:sp>
      <p:sp>
        <p:nvSpPr>
          <p:cNvPr id="8" name="pole tekstowe 8"/>
          <p:cNvSpPr txBox="1">
            <a:spLocks noChangeArrowheads="1"/>
          </p:cNvSpPr>
          <p:nvPr/>
        </p:nvSpPr>
        <p:spPr bwMode="auto">
          <a:xfrm>
            <a:off x="0" y="6519863"/>
            <a:ext cx="9144000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l-PL" sz="1600" b="1" dirty="0">
                <a:latin typeface="Arial" pitchFamily="34" charset="0"/>
                <a:cs typeface="Arial" pitchFamily="34" charset="0"/>
              </a:rPr>
              <a:t>JESTEŚMY I CHCEMY BYĆ ODPOWIEDZIALNI ZA NASZ MIELEC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0" y="921892"/>
            <a:ext cx="9429784" cy="515525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buSzPts val="1800"/>
            </a:pPr>
            <a:r>
              <a:rPr lang="pl-PL" sz="2000" b="1" u="sng" dirty="0">
                <a:latin typeface="Times New Roman" pitchFamily="18" charset="0"/>
                <a:cs typeface="Times New Roman" pitchFamily="18" charset="0"/>
              </a:rPr>
              <a:t>INWESTYCJE</a:t>
            </a:r>
            <a:br>
              <a:rPr lang="pl-PL" sz="2000" b="1" u="sng" dirty="0">
                <a:latin typeface="Times New Roman" pitchFamily="18" charset="0"/>
                <a:cs typeface="Times New Roman" pitchFamily="18" charset="0"/>
              </a:rPr>
            </a:br>
            <a:endParaRPr lang="pl-PL" sz="900" b="1" u="sng" dirty="0">
              <a:latin typeface="Times New Roman" pitchFamily="18" charset="0"/>
              <a:cs typeface="Times New Roman" pitchFamily="18" charset="0"/>
            </a:endParaRPr>
          </a:p>
          <a:p>
            <a:pPr>
              <a:buSzPts val="1800"/>
              <a:buFont typeface="Wingdings" pitchFamily="2" charset="2"/>
              <a:buChar char="ü"/>
            </a:pPr>
            <a:r>
              <a:rPr lang="pl-PL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Udrożnienie komunikacyjne miasta (nowe mosty i rozbudowa obwodnicy),</a:t>
            </a:r>
          </a:p>
          <a:p>
            <a:pPr>
              <a:buSzPts val="1800"/>
              <a:buFont typeface="Wingdings" pitchFamily="2" charset="2"/>
              <a:buChar char="ü"/>
            </a:pPr>
            <a:r>
              <a:rPr lang="pl-PL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Hala sportowa (weryfikacja planów, kosztów budowy oraz kosztów utrzymania),</a:t>
            </a:r>
          </a:p>
          <a:p>
            <a:pPr>
              <a:buSzPts val="1800"/>
              <a:buFont typeface="Wingdings" pitchFamily="2" charset="2"/>
              <a:buChar char="ü"/>
            </a:pPr>
            <a:r>
              <a:rPr lang="pl-PL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Wdrożenie technologii przyjaznych środowisku,</a:t>
            </a:r>
          </a:p>
          <a:p>
            <a:pPr>
              <a:buSzPts val="1800"/>
              <a:buFont typeface="Wingdings" pitchFamily="2" charset="2"/>
              <a:buChar char="ü"/>
            </a:pPr>
            <a:r>
              <a:rPr lang="pl-PL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Stwarzanie warunków sprzyjających dla firm High </a:t>
            </a:r>
            <a:r>
              <a:rPr lang="pl-PL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Tech</a:t>
            </a:r>
            <a:r>
              <a:rPr lang="pl-PL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SzPts val="1800"/>
            </a:pPr>
            <a:endParaRPr lang="pl-PL" sz="11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pl-PL" sz="2000" b="1" u="sng" dirty="0">
                <a:latin typeface="Times New Roman" pitchFamily="18" charset="0"/>
                <a:cs typeface="Times New Roman" pitchFamily="18" charset="0"/>
              </a:rPr>
              <a:t>DLA MIESZKAŃCÓW</a:t>
            </a:r>
          </a:p>
          <a:p>
            <a:pPr marL="342900" indent="-342900"/>
            <a:endParaRPr lang="pl-PL" sz="9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Sprzedaż działek budowlanych na preferencyjnych warunkach,</a:t>
            </a:r>
            <a:endParaRPr lang="pl-PL" sz="2000" b="1" u="sng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Mieszkanie dla młodych – budowa bloków mieszkalnych,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Zwiększenie ilości dostępnych miejsc w miejskich żłobkach i przedszkolach,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Poszerzenie granic administracyjnych Mielca o przyległe miejscowości,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Wdrożenie budżetu obywatelskiego,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Założenie Podkarpackie Muzeum Przemysłu Lotniczego,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Realizacja projektu zagospodarowania mieleckich stawów,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Synchronizacja sygnalizacji świetlnej na głównych skrzyżowaniach,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Zacieśnienie współpracy pomiędzy policją, strażą miejską, a urzędem i mieszkańcami.</a:t>
            </a:r>
          </a:p>
        </p:txBody>
      </p:sp>
    </p:spTree>
    <p:extLst>
      <p:ext uri="{BB962C8B-B14F-4D97-AF65-F5344CB8AC3E}">
        <p14:creationId xmlns:p14="http://schemas.microsoft.com/office/powerpoint/2010/main" val="22616535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Łącznik prostoliniowy 1"/>
          <p:cNvCxnSpPr/>
          <p:nvPr/>
        </p:nvCxnSpPr>
        <p:spPr>
          <a:xfrm>
            <a:off x="0" y="69215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e tekstowe 4"/>
          <p:cNvSpPr txBox="1">
            <a:spLocks noChangeArrowheads="1"/>
          </p:cNvSpPr>
          <p:nvPr/>
        </p:nvSpPr>
        <p:spPr bwMode="auto">
          <a:xfrm>
            <a:off x="142844" y="115888"/>
            <a:ext cx="41028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l-PL" sz="2400" b="1" dirty="0">
                <a:latin typeface="Arial" charset="0"/>
                <a:cs typeface="Arial" charset="0"/>
              </a:rPr>
              <a:t>CELE NA LATA 2018 - 2023</a:t>
            </a:r>
          </a:p>
        </p:txBody>
      </p:sp>
      <p:sp>
        <p:nvSpPr>
          <p:cNvPr id="8" name="pole tekstowe 8"/>
          <p:cNvSpPr txBox="1">
            <a:spLocks noChangeArrowheads="1"/>
          </p:cNvSpPr>
          <p:nvPr/>
        </p:nvSpPr>
        <p:spPr bwMode="auto">
          <a:xfrm>
            <a:off x="0" y="6519863"/>
            <a:ext cx="9144000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l-PL" sz="1600" b="1" dirty="0">
                <a:latin typeface="Arial" pitchFamily="34" charset="0"/>
                <a:cs typeface="Arial" pitchFamily="34" charset="0"/>
              </a:rPr>
              <a:t>JESTEŚMY I CHCEMY BYĆ ODPOWIEDZIALNI ZA NASZ MIELEC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0" y="921892"/>
            <a:ext cx="9144000" cy="14619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/>
            <a:r>
              <a:rPr lang="pl-PL" sz="2000" b="1" u="sng" dirty="0">
                <a:latin typeface="Times New Roman" pitchFamily="18" charset="0"/>
                <a:cs typeface="Times New Roman" pitchFamily="18" charset="0"/>
              </a:rPr>
              <a:t>EKOLOGIA - realizacja kompleksowego projektu „Czysty Mielec”</a:t>
            </a:r>
          </a:p>
          <a:p>
            <a:pPr marL="342900" indent="-342900"/>
            <a:endParaRPr lang="pl-PL" sz="900" b="1" u="sng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Organizacja referendum w sprawie Kronospanu,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Ograniczenie niskiej emisji - kontynuacja wymiany kotłów,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Źródlana woda dla mieszkańców Mielca.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Łącznik prostoliniowy 1"/>
          <p:cNvCxnSpPr/>
          <p:nvPr/>
        </p:nvCxnSpPr>
        <p:spPr>
          <a:xfrm>
            <a:off x="0" y="69215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e tekstowe 4"/>
          <p:cNvSpPr txBox="1">
            <a:spLocks noChangeArrowheads="1"/>
          </p:cNvSpPr>
          <p:nvPr/>
        </p:nvSpPr>
        <p:spPr bwMode="auto">
          <a:xfrm>
            <a:off x="142844" y="115888"/>
            <a:ext cx="41028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l-PL" sz="2400" b="1" dirty="0">
                <a:latin typeface="Arial" charset="0"/>
                <a:cs typeface="Arial" charset="0"/>
              </a:rPr>
              <a:t>CELE NA LATA 2018 - 2023</a:t>
            </a:r>
          </a:p>
        </p:txBody>
      </p:sp>
      <p:sp>
        <p:nvSpPr>
          <p:cNvPr id="8" name="pole tekstowe 8"/>
          <p:cNvSpPr txBox="1">
            <a:spLocks noChangeArrowheads="1"/>
          </p:cNvSpPr>
          <p:nvPr/>
        </p:nvSpPr>
        <p:spPr bwMode="auto">
          <a:xfrm>
            <a:off x="0" y="6519863"/>
            <a:ext cx="9144000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l-PL" sz="1600" b="1" dirty="0">
                <a:latin typeface="Arial" pitchFamily="34" charset="0"/>
                <a:cs typeface="Arial" pitchFamily="34" charset="0"/>
              </a:rPr>
              <a:t>JESTEŚMY I CHCEMY BYĆ ODPOWIEDZIALNI ZA NASZ MIELEC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0" y="921892"/>
            <a:ext cx="9144000" cy="375487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/>
            <a:r>
              <a:rPr lang="pl-PL" sz="2000" b="1" u="sng" dirty="0">
                <a:latin typeface="Times New Roman" pitchFamily="18" charset="0"/>
                <a:cs typeface="Times New Roman" pitchFamily="18" charset="0"/>
              </a:rPr>
              <a:t>EKOLOGIA - realizacja kompleksowego projektu „Czysty Mielec”</a:t>
            </a:r>
          </a:p>
          <a:p>
            <a:pPr marL="342900" indent="-342900"/>
            <a:endParaRPr lang="pl-PL" sz="900" b="1" u="sng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Organizacja referendum w sprawie Kronospanu,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Ograniczenie niskiej emisji - kontynuacja wymiany kotłów,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Źródlana woda dla mieszkańców Mielca.</a:t>
            </a:r>
            <a:br>
              <a:rPr lang="pl-PL" sz="2000" dirty="0">
                <a:latin typeface="Times New Roman" pitchFamily="18" charset="0"/>
                <a:cs typeface="Times New Roman" pitchFamily="18" charset="0"/>
              </a:rPr>
            </a:br>
            <a:endParaRPr lang="pl-PL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pl-PL" sz="2000" b="1" u="sng" dirty="0">
                <a:latin typeface="Times New Roman" pitchFamily="18" charset="0"/>
                <a:cs typeface="Times New Roman" pitchFamily="18" charset="0"/>
              </a:rPr>
              <a:t>SPORT</a:t>
            </a:r>
          </a:p>
          <a:p>
            <a:pPr marL="342900" indent="-342900"/>
            <a:endParaRPr lang="pl-PL" sz="900" b="1" u="sng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Budowa orlika na KS </a:t>
            </a:r>
            <a:r>
              <a:rPr lang="pl-PL" sz="2000" dirty="0" err="1">
                <a:latin typeface="Times New Roman" pitchFamily="18" charset="0"/>
                <a:cs typeface="Times New Roman" pitchFamily="18" charset="0"/>
              </a:rPr>
              <a:t>Smoczanka</a:t>
            </a: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 oraz pozostałych osiedlach Mielca,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Kontynuacja hasła „W drodze po dawny blask” - awans FKS Stal Mielec,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Wsparcie dla pozostałych klubów i stowarzyszeń (piłka ręczna, siatkówka kobiet lekkoatletyka, pływanie, boks, szermierka, rugby, aeroklub mielecki, itd.),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Popularyzacja zdrowego trybu życia poprzez imprezy sportowe.</a:t>
            </a:r>
          </a:p>
        </p:txBody>
      </p:sp>
    </p:spTree>
    <p:extLst>
      <p:ext uri="{BB962C8B-B14F-4D97-AF65-F5344CB8AC3E}">
        <p14:creationId xmlns:p14="http://schemas.microsoft.com/office/powerpoint/2010/main" val="38663208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Łącznik prostoliniowy 1"/>
          <p:cNvCxnSpPr/>
          <p:nvPr/>
        </p:nvCxnSpPr>
        <p:spPr>
          <a:xfrm>
            <a:off x="0" y="69215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e tekstowe 4"/>
          <p:cNvSpPr txBox="1">
            <a:spLocks noChangeArrowheads="1"/>
          </p:cNvSpPr>
          <p:nvPr/>
        </p:nvSpPr>
        <p:spPr bwMode="auto">
          <a:xfrm>
            <a:off x="142844" y="115888"/>
            <a:ext cx="41028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l-PL" sz="2400" b="1" dirty="0">
                <a:latin typeface="Arial" charset="0"/>
                <a:cs typeface="Arial" charset="0"/>
              </a:rPr>
              <a:t>CELE NA LATA 2018 - 2023</a:t>
            </a:r>
          </a:p>
        </p:txBody>
      </p:sp>
      <p:sp>
        <p:nvSpPr>
          <p:cNvPr id="8" name="pole tekstowe 8"/>
          <p:cNvSpPr txBox="1">
            <a:spLocks noChangeArrowheads="1"/>
          </p:cNvSpPr>
          <p:nvPr/>
        </p:nvSpPr>
        <p:spPr bwMode="auto">
          <a:xfrm>
            <a:off x="0" y="6519863"/>
            <a:ext cx="9144000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l-PL" sz="1600" b="1" dirty="0">
                <a:latin typeface="Arial" pitchFamily="34" charset="0"/>
                <a:cs typeface="Arial" pitchFamily="34" charset="0"/>
              </a:rPr>
              <a:t>JESTEŚMY I CHCEMY BYĆ ODPOWIEDZIALNI ZA NASZ MIELEC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0" y="921892"/>
            <a:ext cx="9144000" cy="512448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/>
            <a:r>
              <a:rPr lang="pl-PL" sz="2000" b="1" u="sng" dirty="0">
                <a:latin typeface="Times New Roman" pitchFamily="18" charset="0"/>
                <a:cs typeface="Times New Roman" pitchFamily="18" charset="0"/>
              </a:rPr>
              <a:t>EKOLOGIA - realizacja kompleksowego projektu „Czysty Mielec”</a:t>
            </a:r>
          </a:p>
          <a:p>
            <a:pPr marL="342900" indent="-342900"/>
            <a:endParaRPr lang="pl-PL" sz="900" b="1" u="sng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Organizacja referendum w sprawie Kronospanu,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Ograniczenie niskiej emisji - kontynuacja wymiany kotłów,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Źródlana woda dla mieszkańców Mielca.</a:t>
            </a:r>
            <a:br>
              <a:rPr lang="pl-PL" sz="2000" dirty="0">
                <a:latin typeface="Times New Roman" pitchFamily="18" charset="0"/>
                <a:cs typeface="Times New Roman" pitchFamily="18" charset="0"/>
              </a:rPr>
            </a:br>
            <a:endParaRPr lang="pl-PL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pl-PL" sz="2000" b="1" u="sng" dirty="0">
                <a:latin typeface="Times New Roman" pitchFamily="18" charset="0"/>
                <a:cs typeface="Times New Roman" pitchFamily="18" charset="0"/>
              </a:rPr>
              <a:t>SPORT</a:t>
            </a:r>
          </a:p>
          <a:p>
            <a:pPr marL="342900" indent="-342900"/>
            <a:endParaRPr lang="pl-PL" sz="900" b="1" u="sng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Budowa orlika na KS </a:t>
            </a:r>
            <a:r>
              <a:rPr lang="pl-PL" sz="2000" dirty="0" err="1">
                <a:latin typeface="Times New Roman" pitchFamily="18" charset="0"/>
                <a:cs typeface="Times New Roman" pitchFamily="18" charset="0"/>
              </a:rPr>
              <a:t>Smoczanka</a:t>
            </a: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 oraz pozostałych osiedlach Mielca,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Kontynuacja hasła „W drodze po dawny blask” - awans FKS Stal Mielec,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Wsparcie dla pozostałych klubów i stowarzyszeń (piłka ręczna, siatkówka kobiet lekkoatletyka, pływanie, boks, szermierka, rugby, Aeroklub Mielecki, itd.),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Popularyzacja zdrowego trybu życia poprzez imprezy sportowe.</a:t>
            </a:r>
            <a:br>
              <a:rPr lang="pl-PL" sz="2000" dirty="0">
                <a:latin typeface="Times New Roman" pitchFamily="18" charset="0"/>
                <a:cs typeface="Times New Roman" pitchFamily="18" charset="0"/>
              </a:rPr>
            </a:br>
            <a:endParaRPr lang="pl-PL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2000" b="1" u="sng" dirty="0">
                <a:latin typeface="Times New Roman" pitchFamily="18" charset="0"/>
                <a:cs typeface="Times New Roman" pitchFamily="18" charset="0"/>
              </a:rPr>
              <a:t>BUDŻET MIASTA</a:t>
            </a:r>
          </a:p>
          <a:p>
            <a:endParaRPr lang="pl-PL" sz="900" b="1" u="sng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  Ograniczenie zadłużenia miasta poprzez racjonalne wydatkowanie,</a:t>
            </a:r>
          </a:p>
          <a:p>
            <a:pPr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  Stop dla rozrzutności i realizacji nietrafionych inwestycji.</a:t>
            </a:r>
          </a:p>
        </p:txBody>
      </p:sp>
    </p:spTree>
    <p:extLst>
      <p:ext uri="{BB962C8B-B14F-4D97-AF65-F5344CB8AC3E}">
        <p14:creationId xmlns:p14="http://schemas.microsoft.com/office/powerpoint/2010/main" val="4073770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Łącznik prostoliniowy 1"/>
          <p:cNvCxnSpPr/>
          <p:nvPr/>
        </p:nvCxnSpPr>
        <p:spPr>
          <a:xfrm>
            <a:off x="0" y="69215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pole tekstowe 8"/>
          <p:cNvSpPr txBox="1">
            <a:spLocks noChangeArrowheads="1"/>
          </p:cNvSpPr>
          <p:nvPr/>
        </p:nvSpPr>
        <p:spPr bwMode="auto">
          <a:xfrm>
            <a:off x="0" y="6519863"/>
            <a:ext cx="9144000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l-PL" sz="1600" b="1" dirty="0">
                <a:latin typeface="Arial" pitchFamily="34" charset="0"/>
                <a:cs typeface="Arial" pitchFamily="34" charset="0"/>
              </a:rPr>
              <a:t>KLANDYDACI GOTOWI DO WSPÓŁPRACY Z KAŻDYM DLA DOBRA MIELCA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0" y="921892"/>
            <a:ext cx="9144000" cy="34932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pl-PL" sz="20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 NASZYCH LISTACH ZNAJDĄ PAŃSTWO OSOBY:</a:t>
            </a:r>
          </a:p>
          <a:p>
            <a:endParaRPr lang="pl-PL" sz="900" b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  działające społecznie dla dobra Mielca,</a:t>
            </a:r>
          </a:p>
          <a:p>
            <a:pPr>
              <a:buFont typeface="Wingdings" pitchFamily="2" charset="2"/>
              <a:buChar char="ü"/>
            </a:pP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  które od lat walczą o czyste powietrze,</a:t>
            </a:r>
          </a:p>
          <a:p>
            <a:pPr>
              <a:buFont typeface="Wingdings" pitchFamily="2" charset="2"/>
              <a:buChar char="ü"/>
            </a:pP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  dbające o historię oraz lokalny patriotyzm,</a:t>
            </a:r>
          </a:p>
          <a:p>
            <a:pPr>
              <a:buFont typeface="Wingdings" pitchFamily="2" charset="2"/>
              <a:buChar char="ü"/>
            </a:pP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  angażujące się w działalność sportową,</a:t>
            </a:r>
          </a:p>
          <a:p>
            <a:pPr>
              <a:buFont typeface="Wingdings" pitchFamily="2" charset="2"/>
              <a:buChar char="ü"/>
            </a:pP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  wywodzące się ze środowisk nauczycielskich,</a:t>
            </a:r>
          </a:p>
          <a:p>
            <a:pPr>
              <a:buFont typeface="Wingdings" pitchFamily="2" charset="2"/>
              <a:buChar char="ü"/>
            </a:pP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  wykładające na uczelniach wyższych,</a:t>
            </a:r>
            <a:endParaRPr lang="pl-PL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  reprezentujące </a:t>
            </a:r>
            <a:r>
              <a:rPr lang="pl-PL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związki zawodowe,</a:t>
            </a:r>
          </a:p>
          <a:p>
            <a:pPr>
              <a:buFont typeface="Wingdings" pitchFamily="2" charset="2"/>
              <a:buChar char="ü"/>
            </a:pP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  którym w życiu się powiodło – lokalni biznesmeni.</a:t>
            </a:r>
            <a:endParaRPr lang="pl-PL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pole tekstowe 4"/>
          <p:cNvSpPr txBox="1">
            <a:spLocks noChangeArrowheads="1"/>
          </p:cNvSpPr>
          <p:nvPr/>
        </p:nvSpPr>
        <p:spPr bwMode="auto">
          <a:xfrm>
            <a:off x="142844" y="115888"/>
            <a:ext cx="47761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l-PL" sz="2400" b="1" dirty="0">
                <a:latin typeface="Arial" charset="0"/>
                <a:cs typeface="Arial" charset="0"/>
              </a:rPr>
              <a:t>KANDYDACI DO RADY MIASTA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Łącznik prostoliniowy 1"/>
          <p:cNvCxnSpPr/>
          <p:nvPr/>
        </p:nvCxnSpPr>
        <p:spPr>
          <a:xfrm>
            <a:off x="0" y="69215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5"/>
          <p:cNvSpPr/>
          <p:nvPr/>
        </p:nvSpPr>
        <p:spPr>
          <a:xfrm>
            <a:off x="0" y="921892"/>
            <a:ext cx="9429784" cy="34163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pl-PL" sz="2400" b="1" u="sng" dirty="0">
                <a:latin typeface="Arial" pitchFamily="34" charset="0"/>
                <a:cs typeface="Arial" pitchFamily="34" charset="0"/>
              </a:rPr>
              <a:t>Terminy i miejsca spotkań</a:t>
            </a:r>
            <a:r>
              <a:rPr lang="pl-PL" sz="2400" b="1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</a:t>
            </a:r>
            <a:br>
              <a:rPr lang="pl-PL" sz="2400" b="1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pl-PL" sz="2400" b="1" u="sng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pl-PL" sz="2400" dirty="0"/>
              <a:t>9 września, godz. 15:00 Szkoła Podstawowa nr8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400" dirty="0"/>
              <a:t>16 września, godz. 17:30 I Liceum Ogólnokształcące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400" dirty="0"/>
              <a:t>23 września, godz. 15:30 Szkoła podstawowa nr 11 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400" dirty="0"/>
              <a:t>30 września, godz. 15:00 Sala obrad Rady Osiedla Rzochów</a:t>
            </a:r>
            <a:endParaRPr lang="pl-PL" sz="2400" dirty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l-PL" sz="2400" dirty="0"/>
              <a:t>  7 października, godz. 16:00 Szkoła Podstawowa nr 13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400" dirty="0"/>
              <a:t>  2 września, godz. 15:00 KANA (przy kościele na osiedlu)</a:t>
            </a:r>
          </a:p>
          <a:p>
            <a:endParaRPr lang="pl-PL" sz="2400" dirty="0"/>
          </a:p>
        </p:txBody>
      </p:sp>
      <p:sp>
        <p:nvSpPr>
          <p:cNvPr id="7" name="pole tekstowe 4"/>
          <p:cNvSpPr txBox="1">
            <a:spLocks noChangeArrowheads="1"/>
          </p:cNvSpPr>
          <p:nvPr/>
        </p:nvSpPr>
        <p:spPr bwMode="auto">
          <a:xfrm>
            <a:off x="142844" y="115888"/>
            <a:ext cx="47386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l-PL" sz="2400" b="1" dirty="0">
                <a:latin typeface="Arial" charset="0"/>
                <a:cs typeface="Arial" charset="0"/>
              </a:rPr>
              <a:t>SPOTKANIA Z MIESZKAŃCAMI</a:t>
            </a:r>
          </a:p>
        </p:txBody>
      </p:sp>
      <p:sp>
        <p:nvSpPr>
          <p:cNvPr id="5" name="pole tekstowe 8"/>
          <p:cNvSpPr txBox="1">
            <a:spLocks noChangeArrowheads="1"/>
          </p:cNvSpPr>
          <p:nvPr/>
        </p:nvSpPr>
        <p:spPr bwMode="auto">
          <a:xfrm>
            <a:off x="0" y="6519863"/>
            <a:ext cx="9144000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l-PL" sz="1600" b="1" dirty="0">
                <a:latin typeface="Arial" pitchFamily="34" charset="0"/>
                <a:cs typeface="Arial" pitchFamily="34" charset="0"/>
              </a:rPr>
              <a:t>POCZĄTEK CYKLICZNYCH SPOTKAŃ Z MIESZKAŃCAMI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Znalezione obrazy dla zapytania kukiz potrafisz polsk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857364"/>
            <a:ext cx="6072230" cy="15666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Moje\Telefon\Ja\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919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714612" y="4357694"/>
            <a:ext cx="6786578" cy="2286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GRZEGORZ ZIOMEK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320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KANDYDATEM NA PREZYDENTA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MIELCA</a:t>
            </a:r>
            <a:endParaRPr lang="pl-PL" sz="320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13672" t="57639" r="5078" b="6426"/>
          <a:stretch/>
        </p:blipFill>
        <p:spPr bwMode="auto">
          <a:xfrm>
            <a:off x="0" y="0"/>
            <a:ext cx="3942109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3999" cy="10715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GRZEGORZ ZIOMEK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35 LAT, BAZPARTYJNY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0" y="1142984"/>
            <a:ext cx="9144000" cy="135421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pl-PL" sz="18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WYKSZTAŁCENIE:</a:t>
            </a:r>
            <a:br>
              <a:rPr lang="pl-PL" sz="18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800" b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pl-PL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pl-P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2017 	AGH   Krakowie – Mechanika i budowa maszyn </a:t>
            </a:r>
          </a:p>
          <a:p>
            <a:pPr>
              <a:buFont typeface="Wingdings" pitchFamily="2" charset="2"/>
              <a:buChar char="ü"/>
            </a:pPr>
            <a:r>
              <a:rPr lang="pl-PL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pl-P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2012 	Uniwersytet Ekonomiczny w  Krakowie –  Zarządzanie  produkcją 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pl-P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2005 	WSEIA  w  Kielcach –  Rachunkowość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0" y="2797583"/>
            <a:ext cx="914399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8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DOŚWIADCZENIE  ZAWODOWE:</a:t>
            </a:r>
          </a:p>
          <a:p>
            <a:endParaRPr lang="en-US" sz="800" b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pl-PL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Pracownik  Polskich  Zakładów  Lotniczych</a:t>
            </a:r>
          </a:p>
          <a:p>
            <a:pPr>
              <a:buFont typeface="Wingdings" pitchFamily="2" charset="2"/>
              <a:buChar char="ü"/>
            </a:pPr>
            <a:r>
              <a:rPr lang="pl-PL" dirty="0">
                <a:latin typeface="Times New Roman" pitchFamily="18" charset="0"/>
                <a:cs typeface="Times New Roman" pitchFamily="18" charset="0"/>
              </a:rPr>
              <a:t>  C</a:t>
            </a:r>
            <a:r>
              <a:rPr lang="pl-PL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złonek  NSZZ  Solidarność</a:t>
            </a:r>
          </a:p>
          <a:p>
            <a:pPr>
              <a:buFont typeface="Wingdings" pitchFamily="2" charset="2"/>
              <a:buChar char="ü"/>
            </a:pPr>
            <a:r>
              <a:rPr lang="pl-PL" dirty="0">
                <a:latin typeface="Times New Roman" pitchFamily="18" charset="0"/>
                <a:cs typeface="Times New Roman" pitchFamily="18" charset="0"/>
              </a:rPr>
              <a:t>  Założyciel  i  prezes  Stowarzyszenia  Odrodzony  Mielec</a:t>
            </a:r>
            <a:endParaRPr lang="pl-PL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pl-PL" dirty="0">
                <a:latin typeface="Times New Roman" pitchFamily="18" charset="0"/>
                <a:cs typeface="Times New Roman" pitchFamily="18" charset="0"/>
              </a:rPr>
              <a:t>  11  lat  doświadczenia  na  stanowiskach  kierowniczych</a:t>
            </a:r>
          </a:p>
        </p:txBody>
      </p:sp>
      <p:sp>
        <p:nvSpPr>
          <p:cNvPr id="7" name="Prostokąt 6"/>
          <p:cNvSpPr/>
          <p:nvPr/>
        </p:nvSpPr>
        <p:spPr>
          <a:xfrm>
            <a:off x="-1" y="4714884"/>
            <a:ext cx="91439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u="sng" dirty="0">
                <a:latin typeface="Times New Roman" pitchFamily="18" charset="0"/>
                <a:cs typeface="Times New Roman" pitchFamily="18" charset="0"/>
              </a:rPr>
              <a:t>PRYWATNIE</a:t>
            </a:r>
            <a:r>
              <a:rPr lang="pl-PL" sz="18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en-US" sz="800" b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pl-PL" dirty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pl-PL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wolennik  aktywnego  wypoczynku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pl-PL" dirty="0">
                <a:latin typeface="Times New Roman" pitchFamily="18" charset="0"/>
                <a:cs typeface="Times New Roman" pitchFamily="18" charset="0"/>
              </a:rPr>
              <a:t>Społecznik</a:t>
            </a:r>
            <a:endParaRPr lang="pl-PL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pl-PL" dirty="0">
                <a:latin typeface="Times New Roman" pitchFamily="18" charset="0"/>
                <a:cs typeface="Times New Roman" pitchFamily="18" charset="0"/>
              </a:rPr>
              <a:t>Interesuje się </a:t>
            </a:r>
            <a:r>
              <a:rPr lang="pl-PL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giełdą  papierów  wartościowych</a:t>
            </a:r>
            <a:endParaRPr lang="en-US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Prostokąt 7"/>
          <p:cNvSpPr/>
          <p:nvPr/>
        </p:nvSpPr>
        <p:spPr bwMode="auto">
          <a:xfrm>
            <a:off x="-1" y="1000108"/>
            <a:ext cx="9144001" cy="1643074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AF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2" charset="0"/>
            </a:endParaRPr>
          </a:p>
        </p:txBody>
      </p:sp>
      <p:sp>
        <p:nvSpPr>
          <p:cNvPr id="9" name="Prostokąt 8"/>
          <p:cNvSpPr/>
          <p:nvPr/>
        </p:nvSpPr>
        <p:spPr bwMode="auto">
          <a:xfrm>
            <a:off x="1679" y="2643183"/>
            <a:ext cx="9144001" cy="1857388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AF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2" charset="0"/>
            </a:endParaRPr>
          </a:p>
        </p:txBody>
      </p:sp>
      <p:sp>
        <p:nvSpPr>
          <p:cNvPr id="10" name="Prostokąt 9"/>
          <p:cNvSpPr/>
          <p:nvPr/>
        </p:nvSpPr>
        <p:spPr bwMode="auto">
          <a:xfrm>
            <a:off x="3359" y="4500570"/>
            <a:ext cx="9144001" cy="235743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AF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2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J79397\Desktop\Pulpit\KABINA\MOJE\CV\Posel\Stowarzyszenie\LOGO Mielec.jpg"/>
          <p:cNvPicPr>
            <a:picLocks noChangeAspect="1" noChangeArrowheads="1"/>
          </p:cNvPicPr>
          <p:nvPr/>
        </p:nvPicPr>
        <p:blipFill>
          <a:blip r:embed="rId3" cstate="print"/>
          <a:srcRect l="8774" t="2768" r="8419" b="6077"/>
          <a:stretch>
            <a:fillRect/>
          </a:stretch>
        </p:blipFill>
        <p:spPr bwMode="auto">
          <a:xfrm>
            <a:off x="4714876" y="3357562"/>
            <a:ext cx="4286280" cy="21431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" name="Picture 6" descr="C:\Users\J79397\Desktop\Pulpit\KABINA\MOJE\CV\Posel\Zdjęcia\Hitman\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9" y="1996463"/>
            <a:ext cx="4449370" cy="2789859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0" y="1071546"/>
            <a:ext cx="9144000" cy="246221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pl-PL" sz="1800" b="1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WYBORY DO SEJMU 2015</a:t>
            </a:r>
            <a:br>
              <a:rPr lang="pl-PL" sz="1800" b="1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en-US" sz="1000" b="1" u="sng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pl-PL" dirty="0">
                <a:latin typeface="Arial" pitchFamily="34" charset="0"/>
                <a:cs typeface="Arial" pitchFamily="34" charset="0"/>
              </a:rPr>
              <a:t>  4 800 zdobytych głosów </a:t>
            </a:r>
            <a:endParaRPr lang="pl-PL" sz="18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endParaRPr lang="pl-PL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endParaRPr lang="pl-PL" sz="18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endParaRPr lang="pl-PL" sz="18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endParaRPr lang="pl-PL" dirty="0">
              <a:latin typeface="Arial" pitchFamily="34" charset="0"/>
              <a:cs typeface="Arial" pitchFamily="34" charset="0"/>
            </a:endParaRPr>
          </a:p>
          <a:p>
            <a:r>
              <a:rPr lang="pl-PL" b="1" dirty="0">
                <a:latin typeface="Arial" pitchFamily="34" charset="0"/>
                <a:cs typeface="Arial" pitchFamily="34" charset="0"/>
              </a:rPr>
              <a:t>					    </a:t>
            </a:r>
            <a:r>
              <a:rPr lang="pl-PL" b="1" u="sng" dirty="0">
                <a:latin typeface="Arial" pitchFamily="34" charset="0"/>
                <a:cs typeface="Arial" pitchFamily="34" charset="0"/>
              </a:rPr>
              <a:t>STOWARZYSZENIE ODRODZONY MIELEC</a:t>
            </a:r>
            <a:r>
              <a:rPr lang="pl-PL" b="1" dirty="0">
                <a:latin typeface="Arial" pitchFamily="34" charset="0"/>
                <a:cs typeface="Arial" pitchFamily="34" charset="0"/>
              </a:rPr>
              <a:t>						</a:t>
            </a:r>
            <a:endParaRPr lang="pl-PL" sz="18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Łącznik prostoliniowy 1"/>
          <p:cNvCxnSpPr/>
          <p:nvPr/>
        </p:nvCxnSpPr>
        <p:spPr>
          <a:xfrm>
            <a:off x="0" y="69215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ole tekstowe 5"/>
          <p:cNvSpPr txBox="1">
            <a:spLocks noChangeArrowheads="1"/>
          </p:cNvSpPr>
          <p:nvPr/>
        </p:nvSpPr>
        <p:spPr bwMode="auto">
          <a:xfrm>
            <a:off x="107950" y="115888"/>
            <a:ext cx="43733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l-PL" sz="2400" b="1" dirty="0">
                <a:latin typeface="Arial" charset="0"/>
                <a:cs typeface="Arial" charset="0"/>
              </a:rPr>
              <a:t>DZIAŁALNOŚĆ SPOŁECZNA</a:t>
            </a:r>
          </a:p>
        </p:txBody>
      </p:sp>
      <p:sp>
        <p:nvSpPr>
          <p:cNvPr id="9" name="pole tekstowe 6"/>
          <p:cNvSpPr txBox="1">
            <a:spLocks noChangeArrowheads="1"/>
          </p:cNvSpPr>
          <p:nvPr/>
        </p:nvSpPr>
        <p:spPr bwMode="auto">
          <a:xfrm>
            <a:off x="0" y="6519863"/>
            <a:ext cx="9144000" cy="3381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l-PL" sz="1600" b="1" dirty="0">
                <a:latin typeface="Arial" pitchFamily="34" charset="0"/>
                <a:cs typeface="Arial" pitchFamily="34" charset="0"/>
              </a:rPr>
              <a:t>3 LATA DZIAŁALNOŚCI SPOŁECZNEJ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C:\Users\J79397\Desktop\Pulpit\KABINA\MOJE\CV\Posel\Krono\Nowy folder\99.jpg"/>
          <p:cNvPicPr>
            <a:picLocks noChangeAspect="1" noChangeArrowheads="1"/>
          </p:cNvPicPr>
          <p:nvPr/>
        </p:nvPicPr>
        <p:blipFill>
          <a:blip r:embed="rId2"/>
          <a:srcRect t="22046"/>
          <a:stretch>
            <a:fillRect/>
          </a:stretch>
        </p:blipFill>
        <p:spPr bwMode="auto">
          <a:xfrm>
            <a:off x="71407" y="3873500"/>
            <a:ext cx="4429156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" name="Łącznik prostoliniowy 1"/>
          <p:cNvCxnSpPr/>
          <p:nvPr/>
        </p:nvCxnSpPr>
        <p:spPr>
          <a:xfrm>
            <a:off x="0" y="69215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0" name="pole tekstowe 2"/>
          <p:cNvSpPr txBox="1">
            <a:spLocks noChangeArrowheads="1"/>
          </p:cNvSpPr>
          <p:nvPr/>
        </p:nvSpPr>
        <p:spPr bwMode="auto">
          <a:xfrm>
            <a:off x="107950" y="115888"/>
            <a:ext cx="75906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l-PL" sz="2400" b="1" dirty="0">
                <a:latin typeface="Arial" charset="0"/>
                <a:cs typeface="Arial" charset="0"/>
              </a:rPr>
              <a:t>PROTEST  STOP  TRUCICIELOM – GRUDZIEŃ 2015</a:t>
            </a:r>
          </a:p>
        </p:txBody>
      </p:sp>
      <p:pic>
        <p:nvPicPr>
          <p:cNvPr id="4101" name="Picture 2" descr="C:\Users\J79397\Desktop\Pulpit\KABINA\MOJE\CV\Posel\Krono\Nowy folder\10.jpg"/>
          <p:cNvPicPr>
            <a:picLocks noChangeAspect="1" noChangeArrowheads="1"/>
          </p:cNvPicPr>
          <p:nvPr/>
        </p:nvPicPr>
        <p:blipFill>
          <a:blip r:embed="rId3"/>
          <a:srcRect l="13552" r="4245" b="8313"/>
          <a:stretch>
            <a:fillRect/>
          </a:stretch>
        </p:blipFill>
        <p:spPr bwMode="auto">
          <a:xfrm>
            <a:off x="71406" y="981074"/>
            <a:ext cx="4419618" cy="28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4" descr="C:\Users\J79397\Desktop\Pulpit\KABINA\MOJE\CV\Posel\Krono\Nowy folder\9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37075" y="981075"/>
            <a:ext cx="4572000" cy="550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pole tekstowe 6"/>
          <p:cNvSpPr txBox="1">
            <a:spLocks noChangeArrowheads="1"/>
          </p:cNvSpPr>
          <p:nvPr/>
        </p:nvSpPr>
        <p:spPr bwMode="auto">
          <a:xfrm>
            <a:off x="0" y="6519863"/>
            <a:ext cx="9144000" cy="3381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l-PL" sz="1600" b="1" dirty="0">
                <a:latin typeface="Arial" pitchFamily="34" charset="0"/>
                <a:cs typeface="Arial" pitchFamily="34" charset="0"/>
              </a:rPr>
              <a:t>ORGANIZACJA PROTESTU ZGODNIE Z OBOWIĄZUJĄCYMI PRZEPISAMI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Łącznik prostoliniowy 1"/>
          <p:cNvCxnSpPr/>
          <p:nvPr/>
        </p:nvCxnSpPr>
        <p:spPr>
          <a:xfrm>
            <a:off x="0" y="69215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3" name="pole tekstowe 5"/>
          <p:cNvSpPr txBox="1">
            <a:spLocks noChangeArrowheads="1"/>
          </p:cNvSpPr>
          <p:nvPr/>
        </p:nvSpPr>
        <p:spPr bwMode="auto">
          <a:xfrm>
            <a:off x="107950" y="115888"/>
            <a:ext cx="74042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l-PL" sz="2400" b="1" dirty="0">
                <a:latin typeface="Arial" charset="0"/>
                <a:cs typeface="Arial" charset="0"/>
              </a:rPr>
              <a:t>MIELEC ZIMĄ, MIELEC WIOSNĄ I MIELEC LATEM</a:t>
            </a:r>
          </a:p>
        </p:txBody>
      </p:sp>
      <p:pic>
        <p:nvPicPr>
          <p:cNvPr id="5125" name="Picture 2" descr="C:\Users\J79397\Desktop\Pulpit\KABINA\MOJE\CV\Posel\Stowarzyszenie\Konkurs Mielec zimą\konkurs foto fin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847" y="928670"/>
            <a:ext cx="4546591" cy="2773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7" descr="C:\Moje\Stowarzyszenie\Mielec wiosną\Plakat Mielec wiosną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600" y="3870578"/>
            <a:ext cx="4541838" cy="2773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Moje\Stowarzyszenie\Mielec latem\Mielec LATE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3387" y="928670"/>
            <a:ext cx="4279207" cy="5715040"/>
          </a:xfrm>
          <a:prstGeom prst="rect">
            <a:avLst/>
          </a:prstGeom>
          <a:noFill/>
        </p:spPr>
      </p:pic>
      <p:sp>
        <p:nvSpPr>
          <p:cNvPr id="9" name="pole tekstowe 5"/>
          <p:cNvSpPr txBox="1">
            <a:spLocks noChangeArrowheads="1"/>
          </p:cNvSpPr>
          <p:nvPr/>
        </p:nvSpPr>
        <p:spPr bwMode="auto">
          <a:xfrm>
            <a:off x="0" y="6519863"/>
            <a:ext cx="9144000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l-PL" sz="1600" b="1" dirty="0">
                <a:latin typeface="Arial" pitchFamily="34" charset="0"/>
                <a:cs typeface="Arial" pitchFamily="34" charset="0"/>
              </a:rPr>
              <a:t>TRZY EDYCJE KONKURSU FOTOGRAFICZNEGO DLA PASJONATÓW FOTOGRAFII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J79397\Desktop\Pulpit\KABINA\MOJE\CV\Posel\Zdjęcia\zbiorka-zywnosci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4375"/>
            <a:ext cx="4857750" cy="454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8" descr="Zdjęcie użytkownika Project Alice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3143250"/>
            <a:ext cx="57912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" name="Łącznik prostoliniowy 1"/>
          <p:cNvCxnSpPr/>
          <p:nvPr/>
        </p:nvCxnSpPr>
        <p:spPr>
          <a:xfrm>
            <a:off x="0" y="69215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9" name="pole tekstowe 4"/>
          <p:cNvSpPr txBox="1">
            <a:spLocks noChangeArrowheads="1"/>
          </p:cNvSpPr>
          <p:nvPr/>
        </p:nvSpPr>
        <p:spPr bwMode="auto">
          <a:xfrm>
            <a:off x="107950" y="115888"/>
            <a:ext cx="34033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l-PL" sz="2400" b="1" dirty="0">
                <a:latin typeface="Arial" charset="0"/>
                <a:cs typeface="Arial" charset="0"/>
              </a:rPr>
              <a:t>ZBIÓRKA ŻYWNOŚCI</a:t>
            </a:r>
          </a:p>
        </p:txBody>
      </p:sp>
      <p:sp>
        <p:nvSpPr>
          <p:cNvPr id="6150" name="pole tekstowe 5"/>
          <p:cNvSpPr txBox="1">
            <a:spLocks noChangeArrowheads="1"/>
          </p:cNvSpPr>
          <p:nvPr/>
        </p:nvSpPr>
        <p:spPr bwMode="auto">
          <a:xfrm>
            <a:off x="0" y="6519863"/>
            <a:ext cx="9144000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l-PL" sz="1600" b="1" dirty="0">
                <a:latin typeface="Arial" pitchFamily="34" charset="0"/>
                <a:cs typeface="Arial" pitchFamily="34" charset="0"/>
              </a:rPr>
              <a:t>1-17.03.2016 - ZEBRANO TONĘ ŻYWNOŚCI DLA NASZYCH RODAKÓW (SCOLE - UKRAINA)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Łącznik prostoliniowy 1"/>
          <p:cNvCxnSpPr/>
          <p:nvPr/>
        </p:nvCxnSpPr>
        <p:spPr>
          <a:xfrm>
            <a:off x="0" y="69215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1" name="pole tekstowe 5"/>
          <p:cNvSpPr txBox="1">
            <a:spLocks noChangeArrowheads="1"/>
          </p:cNvSpPr>
          <p:nvPr/>
        </p:nvSpPr>
        <p:spPr bwMode="auto">
          <a:xfrm>
            <a:off x="53975" y="115888"/>
            <a:ext cx="81835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l-PL" sz="2400" b="1" dirty="0">
                <a:latin typeface="Arial" charset="0"/>
                <a:cs typeface="Arial" charset="0"/>
              </a:rPr>
              <a:t>MIELECKIE MURALE: „LOTNICZA HISTORIA MIELCA”</a:t>
            </a:r>
          </a:p>
        </p:txBody>
      </p:sp>
      <p:pic>
        <p:nvPicPr>
          <p:cNvPr id="7172" name="Picture 2" descr="C:\Users\J79397\Desktop\Pulpit\KABINA\MOJE\CV\Posel\Stowarzyszenie\Mural\Zdjęcia\Lotnicza historia\IMG_20160625_192148.jpg"/>
          <p:cNvPicPr>
            <a:picLocks noChangeAspect="1" noChangeArrowheads="1"/>
          </p:cNvPicPr>
          <p:nvPr/>
        </p:nvPicPr>
        <p:blipFill>
          <a:blip r:embed="rId2"/>
          <a:srcRect t="32204" b="27834"/>
          <a:stretch>
            <a:fillRect/>
          </a:stretch>
        </p:blipFill>
        <p:spPr bwMode="auto">
          <a:xfrm>
            <a:off x="107950" y="765175"/>
            <a:ext cx="8928100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3" descr="C:\Users\J79397\Desktop\Pulpit\KABINA\MOJE\CV\Posel\Stowarzyszenie\Mural\Zdjęcia\Lotnicza historia\IMG_20160625_192523.jpg"/>
          <p:cNvPicPr>
            <a:picLocks noChangeAspect="1" noChangeArrowheads="1"/>
          </p:cNvPicPr>
          <p:nvPr/>
        </p:nvPicPr>
        <p:blipFill>
          <a:blip r:embed="rId3"/>
          <a:srcRect t="35770" b="37135"/>
          <a:stretch>
            <a:fillRect/>
          </a:stretch>
        </p:blipFill>
        <p:spPr bwMode="auto">
          <a:xfrm>
            <a:off x="107950" y="3573463"/>
            <a:ext cx="8928100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pole tekstowe 8"/>
          <p:cNvSpPr txBox="1">
            <a:spLocks noChangeArrowheads="1"/>
          </p:cNvSpPr>
          <p:nvPr/>
        </p:nvSpPr>
        <p:spPr bwMode="auto">
          <a:xfrm>
            <a:off x="0" y="6519863"/>
            <a:ext cx="9144000" cy="3381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l-PL" sz="1600" b="1" dirty="0">
                <a:latin typeface="Arial" pitchFamily="34" charset="0"/>
                <a:cs typeface="Arial" pitchFamily="34" charset="0"/>
              </a:rPr>
              <a:t>NIEJEDNO MIASTO MOŻE NAM POZAZDROŚCIĆ HISTORII JAK I OSIĄGNIĘĆ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822</TotalTime>
  <Words>613</Words>
  <Application>Microsoft Office PowerPoint</Application>
  <PresentationFormat>Pokaz na ekranie (4:3)</PresentationFormat>
  <Paragraphs>181</Paragraphs>
  <Slides>26</Slides>
  <Notes>12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2" baseType="lpstr">
      <vt:lpstr>Arial</vt:lpstr>
      <vt:lpstr>Arial Black</vt:lpstr>
      <vt:lpstr>Calibri</vt:lpstr>
      <vt:lpstr>Times New Roman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Grzegorz</dc:creator>
  <cp:lastModifiedBy>Tawerna Marina</cp:lastModifiedBy>
  <cp:revision>89</cp:revision>
  <dcterms:created xsi:type="dcterms:W3CDTF">2018-07-14T14:52:22Z</dcterms:created>
  <dcterms:modified xsi:type="dcterms:W3CDTF">2018-08-21T11:06:58Z</dcterms:modified>
</cp:coreProperties>
</file>